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sldIdLst>
    <p:sldId id="299" r:id="rId2"/>
    <p:sldId id="353" r:id="rId3"/>
    <p:sldId id="361" r:id="rId4"/>
    <p:sldId id="370" r:id="rId5"/>
    <p:sldId id="355" r:id="rId6"/>
    <p:sldId id="302" r:id="rId7"/>
    <p:sldId id="358" r:id="rId8"/>
    <p:sldId id="359" r:id="rId9"/>
    <p:sldId id="360" r:id="rId10"/>
    <p:sldId id="368" r:id="rId11"/>
    <p:sldId id="281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CC99"/>
    <a:srgbClr val="CC66FF"/>
    <a:srgbClr val="FF66CC"/>
    <a:srgbClr val="FF00FF"/>
    <a:srgbClr val="FF0000"/>
    <a:srgbClr val="00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7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01659F-A550-4879-AFD2-2377DACBF339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3076" name="幻灯片图像占位符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CE60DE-6542-419C-BA47-87068CCA1CD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54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6238" y="2205038"/>
            <a:ext cx="5795962" cy="1116012"/>
          </a:xfrm>
        </p:spPr>
        <p:txBody>
          <a:bodyPr/>
          <a:lstStyle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6238" y="3429000"/>
            <a:ext cx="5795962" cy="82867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F0D4FC6-9292-4879-9DA4-E56DE2BB303A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527567-DE6B-4735-A0ED-3141CD4CA110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BFCA4-3740-4EBF-9F04-C9588B6CD8D3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E8EDB-6888-4BFE-AC71-2F9FBF7E03A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645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F5F473-690C-495F-8FF2-01C739224525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7910F-A4BE-48B0-99B6-62A5C9FA52A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732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E60043-28EF-4D7A-9160-884011408EEC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5F815-E807-406D-AC64-FA3DC58D041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1658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4E64A6-7F9C-400B-9676-377BCB0582C0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EA908-8A85-4DB3-B930-2F708EC3C4D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5812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6440D-257A-451B-9D60-B3BA739F6FEF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1A979-E346-431F-A858-8C08EC42ECF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1139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F59C9B-848B-455C-BB78-66C00F9C1524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E90D1-761E-4396-A2AD-C216B73853E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577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E8DBE6-BDEF-41B6-8472-64BB4750AC7D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2CB5A-F317-45E0-AF36-060144B1C4D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6842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7B4A5F-06D9-4D02-9B0D-BB050EE96927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F1EBA-9B81-4BD6-A2E3-F00E59CF591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4682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D416F1-AAFE-4911-9BA8-2F41D4CBC980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509CC-698F-4970-919C-737555618E1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1286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ECDE96-5003-401E-99CA-6D9B43002FDF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C4387-3FB0-427D-9C8F-9B732403C28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86689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67AB4246-172B-4204-AE46-E1EEB66FFF0F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11EAB0AA-3339-4D24-BD34-3390644FB24A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41969D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41969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41969D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41969D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41969D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1969D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1969D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1969D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1969D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41969D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325438" y="406400"/>
            <a:ext cx="8351837" cy="2159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13926"/>
              </a:avLst>
            </a:prstTxWarp>
          </a:bodyPr>
          <a:lstStyle/>
          <a:p>
            <a:pPr algn="ctr"/>
            <a:r>
              <a:rPr lang="en-US" altLang="zh-CN" sz="4400" b="1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Unit5 Do you want to watch a game show ?</a:t>
            </a:r>
          </a:p>
          <a:p>
            <a:pPr algn="ctr"/>
            <a:r>
              <a:rPr lang="en-US" altLang="zh-CN" sz="4400" b="1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Section A</a:t>
            </a:r>
          </a:p>
          <a:p>
            <a:pPr algn="ctr"/>
            <a:endParaRPr lang="zh-CN" altLang="en-US" sz="4400" b="1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2051050" y="2492375"/>
            <a:ext cx="4876800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3600" b="1" kern="10" spc="-36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2d --Grammar Focus--3c</a:t>
            </a:r>
            <a:endParaRPr lang="zh-CN" altLang="en-US" sz="3600" b="1" kern="10" spc="-360">
              <a:ln w="12700" cmpd="sng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55875" y="5876925"/>
            <a:ext cx="64801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Comic Sans MS" pitchFamily="66" charset="0"/>
              </a:rPr>
              <a:t>Jianmen</a:t>
            </a:r>
            <a:r>
              <a:rPr lang="en-US" sz="2800" b="1">
                <a:latin typeface="Comic Sans MS" pitchFamily="66" charset="0"/>
              </a:rPr>
              <a:t> Middle School</a:t>
            </a:r>
            <a:r>
              <a:rPr lang="zh-CN" altLang="en-US" sz="2800" b="1">
                <a:latin typeface="Comic Sans MS" pitchFamily="66" charset="0"/>
              </a:rPr>
              <a:t>:</a:t>
            </a:r>
            <a:r>
              <a:rPr lang="en-US" sz="2800" b="1">
                <a:latin typeface="Comic Sans MS" pitchFamily="66" charset="0"/>
              </a:rPr>
              <a:t> Zh</a:t>
            </a:r>
            <a:r>
              <a:rPr lang="zh-CN" altLang="en-US" sz="2800" b="1">
                <a:latin typeface="Comic Sans MS" pitchFamily="66" charset="0"/>
              </a:rPr>
              <a:t>ao Yumei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6000" b="1">
                <a:solidFill>
                  <a:srgbClr val="FF0000"/>
                </a:solidFill>
              </a:rPr>
              <a:t>summarize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4175" cy="413385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/>
              <a:t>  </a:t>
            </a:r>
            <a:r>
              <a:rPr lang="zh-CN" altLang="en-US" sz="4400" b="1"/>
              <a:t>How many points do you get   in this class?</a:t>
            </a:r>
          </a:p>
          <a:p>
            <a:pPr>
              <a:buFontTx/>
              <a:buNone/>
            </a:pPr>
            <a:endParaRPr lang="zh-CN" altLang="en-US" sz="4400" b="1"/>
          </a:p>
          <a:p>
            <a:pPr>
              <a:buFontTx/>
              <a:buNone/>
            </a:pPr>
            <a:endParaRPr lang="zh-CN" altLang="en-US" sz="4400" b="1"/>
          </a:p>
          <a:p>
            <a:pPr>
              <a:buFontTx/>
              <a:buNone/>
            </a:pPr>
            <a:r>
              <a:rPr lang="zh-CN" altLang="en-US" sz="4000" b="1">
                <a:solidFill>
                  <a:srgbClr val="FF66CC"/>
                </a:solidFill>
              </a:rPr>
              <a:t>  Don't give up , come on the next time !不要放弃，下次加油！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07950" y="620713"/>
            <a:ext cx="885666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66FF"/>
                </a:solidFill>
              </a:rPr>
              <a:t>                          </a:t>
            </a:r>
          </a:p>
          <a:p>
            <a:r>
              <a:rPr lang="zh-CN" altLang="en-US" sz="3200" b="1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zh-CN" altLang="en-US" sz="3200" b="1">
                <a:solidFill>
                  <a:srgbClr val="FF00FF"/>
                </a:solidFill>
                <a:latin typeface="Comic Sans MS" pitchFamily="66" charset="0"/>
              </a:rPr>
            </a:br>
            <a:r>
              <a:rPr lang="zh-CN" altLang="en-US" sz="3200" b="1"/>
              <a:t>1.had a discussion about TV shows.____________</a:t>
            </a:r>
          </a:p>
          <a:p>
            <a:r>
              <a:rPr lang="zh-CN" altLang="en-US" sz="3200" b="1"/>
              <a:t>2.I can’t stand them.__________________ </a:t>
            </a:r>
          </a:p>
          <a:p>
            <a:r>
              <a:rPr lang="zh-CN" altLang="en-US" sz="3200" b="1"/>
              <a:t>3.like to follow the story__________________  </a:t>
            </a:r>
          </a:p>
          <a:p>
            <a:r>
              <a:rPr lang="zh-CN" altLang="en-US" sz="3200" b="1"/>
              <a:t>4.see what happens next.____________________ </a:t>
            </a:r>
            <a:br>
              <a:rPr lang="zh-CN" altLang="en-US" sz="3200" b="1"/>
            </a:br>
            <a:r>
              <a:rPr lang="zh-CN" altLang="en-US" sz="3200" b="1"/>
              <a:t>5.I don’t mind soap operas. __________________ </a:t>
            </a:r>
          </a:p>
          <a:p>
            <a:r>
              <a:rPr lang="zh-CN" altLang="en-US" sz="3200" b="1"/>
              <a:t>6.may not be very exciting____________________</a:t>
            </a:r>
            <a:br>
              <a:rPr lang="zh-CN" altLang="en-US" sz="3200" b="1"/>
            </a:br>
            <a:r>
              <a:rPr lang="zh-CN" altLang="en-US" sz="3200" b="1"/>
              <a:t>7.expect to do sth._________________________ </a:t>
            </a:r>
          </a:p>
          <a:p>
            <a:r>
              <a:rPr lang="zh-CN" altLang="en-US" sz="3200" b="1"/>
              <a:t>8.learn a lot from them ______________________</a:t>
            </a:r>
            <a:br>
              <a:rPr lang="zh-CN" altLang="en-US" sz="3200" b="1"/>
            </a:br>
            <a:r>
              <a:rPr lang="zh-CN" altLang="en-US" sz="3200" b="1"/>
              <a:t>9.hope to be a TV reporter___________________</a:t>
            </a:r>
          </a:p>
          <a:p>
            <a:r>
              <a:rPr lang="zh-CN" altLang="en-US" sz="3200" b="1"/>
              <a:t>10.one day___________________________</a:t>
            </a:r>
          </a:p>
        </p:txBody>
      </p:sp>
      <p:sp>
        <p:nvSpPr>
          <p:cNvPr id="5123" name="圆角矩形标注 5"/>
          <p:cNvSpPr>
            <a:spLocks noChangeArrowheads="1"/>
          </p:cNvSpPr>
          <p:nvPr/>
        </p:nvSpPr>
        <p:spPr bwMode="auto">
          <a:xfrm>
            <a:off x="107950" y="-88900"/>
            <a:ext cx="3168650" cy="1285875"/>
          </a:xfrm>
          <a:prstGeom prst="wedgeRoundRectCallout">
            <a:avLst>
              <a:gd name="adj1" fmla="val 31120"/>
              <a:gd name="adj2" fmla="val 107491"/>
              <a:gd name="adj3" fmla="val 16667"/>
            </a:avLst>
          </a:prstGeom>
          <a:solidFill>
            <a:srgbClr val="0066FF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3600" b="1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zh-CN" altLang="en-US" sz="3200" b="1">
                <a:solidFill>
                  <a:schemeClr val="bg1"/>
                </a:solidFill>
                <a:cs typeface="Times New Roman" pitchFamily="18" charset="0"/>
              </a:rPr>
              <a:t>课前热身</a:t>
            </a:r>
          </a:p>
          <a:p>
            <a:r>
              <a:rPr lang="zh-CN" altLang="en-US" sz="3200" b="1">
                <a:solidFill>
                  <a:schemeClr val="bg1"/>
                </a:solidFill>
                <a:cs typeface="Times New Roman" pitchFamily="18" charset="0"/>
              </a:rPr>
              <a:t>翻译下列短语：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227763" y="1341438"/>
            <a:ext cx="25034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就电视节目而讨论/讨论电视节目。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79838" y="2133600"/>
            <a:ext cx="2503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我无法忍受他们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87900" y="4149725"/>
            <a:ext cx="316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可能不是很精彩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787900" y="3644900"/>
            <a:ext cx="439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我不在意/我不怎么关注肥皂剧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56100" y="3141663"/>
            <a:ext cx="3744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了解接下来发生的事情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356100" y="2636838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喜欢跟随故事情节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68538" y="6092825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有一天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492500" y="4581525"/>
            <a:ext cx="250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期待做某事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84663" y="5157788"/>
            <a:ext cx="4319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从他们中学到许多（知识/东西）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003800" y="558958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Arial" pitchFamily="34" charset="0"/>
              </a:rPr>
              <a:t>希望成为一名电视记者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492500" y="188913"/>
            <a:ext cx="37496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66FF"/>
                </a:solidFill>
              </a:rPr>
              <a:t>  </a:t>
            </a:r>
            <a:r>
              <a:rPr lang="en-US" sz="3200" b="1">
                <a:solidFill>
                  <a:srgbClr val="FF00FF"/>
                </a:solidFill>
                <a:latin typeface="Comic Sans MS" pitchFamily="66" charset="0"/>
              </a:rPr>
              <a:t>You can</a:t>
            </a:r>
            <a:r>
              <a:rPr lang="en-US" sz="3200" b="1">
                <a:solidFill>
                  <a:srgbClr val="CC66FF"/>
                </a:solidFill>
              </a:rPr>
              <a:t> </a:t>
            </a:r>
            <a:r>
              <a:rPr lang="en-US" sz="3200" b="1">
                <a:solidFill>
                  <a:srgbClr val="FF00FF"/>
                </a:solidFill>
                <a:latin typeface="Comic Sans MS" pitchFamily="66" charset="0"/>
              </a:rPr>
              <a:t>talk with your partner.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utoUpdateAnimBg="0"/>
      <p:bldP spid="5131" grpId="0" bldLvl="0" autoUpdateAnimBg="0"/>
      <p:bldP spid="5132" grpId="0" bldLvl="0" autoUpdateAnimBg="0"/>
      <p:bldP spid="5133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07950" y="620713"/>
            <a:ext cx="885666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66FF"/>
                </a:solidFill>
              </a:rPr>
              <a:t>                          </a:t>
            </a:r>
          </a:p>
          <a:p>
            <a:r>
              <a:rPr lang="zh-CN" altLang="en-US" sz="3200" b="1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zh-CN" altLang="en-US" sz="3200" b="1">
                <a:solidFill>
                  <a:srgbClr val="FF00FF"/>
                </a:solidFill>
                <a:latin typeface="Comic Sans MS" pitchFamily="66" charset="0"/>
              </a:rPr>
            </a:br>
            <a:r>
              <a:rPr lang="zh-CN" altLang="en-US" sz="3200" b="1"/>
              <a:t>1.had a discussion about TV shows.____________</a:t>
            </a:r>
          </a:p>
          <a:p>
            <a:r>
              <a:rPr lang="zh-CN" altLang="en-US" sz="3200" b="1"/>
              <a:t>2.I can’t stand them.__________________ </a:t>
            </a:r>
          </a:p>
          <a:p>
            <a:r>
              <a:rPr lang="zh-CN" altLang="en-US" sz="3200" b="1"/>
              <a:t>3.like to follow the story__________________  </a:t>
            </a:r>
          </a:p>
          <a:p>
            <a:r>
              <a:rPr lang="zh-CN" altLang="en-US" sz="3200" b="1"/>
              <a:t>4.see what happens next.____________________ </a:t>
            </a:r>
            <a:br>
              <a:rPr lang="zh-CN" altLang="en-US" sz="3200" b="1"/>
            </a:br>
            <a:r>
              <a:rPr lang="zh-CN" altLang="en-US" sz="3200" b="1"/>
              <a:t>5.I don’t mind soap operas. __________________ </a:t>
            </a:r>
          </a:p>
          <a:p>
            <a:r>
              <a:rPr lang="zh-CN" altLang="en-US" sz="3200" b="1"/>
              <a:t>6.may not be very exciting____________________</a:t>
            </a:r>
            <a:br>
              <a:rPr lang="zh-CN" altLang="en-US" sz="3200" b="1"/>
            </a:br>
            <a:r>
              <a:rPr lang="zh-CN" altLang="en-US" sz="3200" b="1"/>
              <a:t>7.expect to do sth._________________________ </a:t>
            </a:r>
          </a:p>
          <a:p>
            <a:r>
              <a:rPr lang="zh-CN" altLang="en-US" sz="3200" b="1"/>
              <a:t>8.learn a lot from them ______________________</a:t>
            </a:r>
            <a:br>
              <a:rPr lang="zh-CN" altLang="en-US" sz="3200" b="1"/>
            </a:br>
            <a:r>
              <a:rPr lang="zh-CN" altLang="en-US" sz="3200" b="1"/>
              <a:t>9.hope to be a TV reporter___________________</a:t>
            </a:r>
          </a:p>
          <a:p>
            <a:r>
              <a:rPr lang="zh-CN" altLang="en-US" sz="3200" b="1"/>
              <a:t>10.one day___________________________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227763" y="1341438"/>
            <a:ext cx="25034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就电视节目而讨论/讨论电视节目。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779838" y="2133600"/>
            <a:ext cx="2503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我无法忍受他们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787900" y="4149725"/>
            <a:ext cx="316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可能不是很精彩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787900" y="3644900"/>
            <a:ext cx="439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我不在意/我不怎么关注肥皂剧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356100" y="3141663"/>
            <a:ext cx="3744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了解接下来发生的事情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356100" y="2636838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喜欢跟随故事情节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68538" y="6092825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有一天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492500" y="4581525"/>
            <a:ext cx="250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期待做某事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84663" y="5157788"/>
            <a:ext cx="4319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从他们中学到许多（知识/东西）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003800" y="558958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Arial" pitchFamily="34" charset="0"/>
              </a:rPr>
              <a:t>希望成为一名电视记者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4925" y="-25400"/>
            <a:ext cx="91090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Comic Sans MS" pitchFamily="66" charset="0"/>
              </a:rPr>
              <a:t>According to preview your teaching case Step2,task3 yesterday , can you tell me something important in these phrases?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96875" y="1844675"/>
            <a:ext cx="410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___________________</a:t>
            </a:r>
            <a:r>
              <a:rPr lang="zh-CN" altLang="en-US" b="1">
                <a:solidFill>
                  <a:srgbClr val="FF00FF"/>
                </a:solidFill>
              </a:rPr>
              <a:t>_</a:t>
            </a:r>
            <a:r>
              <a:rPr lang="zh-CN" altLang="en-US">
                <a:solidFill>
                  <a:srgbClr val="FF00FF"/>
                </a:solidFill>
              </a:rPr>
              <a:t>______________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619250" y="2276475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__________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23850" y="2852738"/>
            <a:ext cx="41036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195513" y="3357563"/>
            <a:ext cx="41036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___________</a:t>
            </a:r>
            <a:endParaRPr lang="zh-CN" altLang="en-US" sz="3200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763713" y="3789363"/>
            <a:ext cx="41036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  <a:endParaRPr lang="zh-CN" altLang="en-US" sz="3200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95288" y="4221163"/>
            <a:ext cx="381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  <a:endParaRPr lang="zh-CN" altLang="en-US" sz="3200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66725" y="4725988"/>
            <a:ext cx="41052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  <a:endParaRPr lang="zh-CN" altLang="en-US" sz="3200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66725" y="5157788"/>
            <a:ext cx="41052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  <a:endParaRPr lang="zh-CN" altLang="en-US" sz="3200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466725" y="5805488"/>
            <a:ext cx="410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</a:t>
            </a:r>
            <a:endParaRPr lang="zh-CN" altLang="en-US" sz="3200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9750" y="6165850"/>
            <a:ext cx="410368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FF"/>
                </a:solidFill>
              </a:rPr>
              <a:t>___________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 bldLvl="0" autoUpdateAnimBg="0"/>
      <p:bldP spid="6159" grpId="0" bldLvl="0" autoUpdateAnimBg="0"/>
      <p:bldP spid="6160" grpId="0" bldLvl="0" autoUpdateAnimBg="0"/>
      <p:bldP spid="6161" grpId="0" bldLvl="0" autoUpdateAnimBg="0"/>
      <p:bldP spid="6162" grpId="0" bldLvl="0" autoUpdateAnimBg="0"/>
      <p:bldP spid="6163" grpId="0" bldLvl="0" autoUpdateAnimBg="0"/>
      <p:bldP spid="6164" grpId="0" bldLvl="0" autoUpdateAnimBg="0"/>
      <p:bldP spid="6165" grpId="0" bldLvl="0" autoUpdateAnimBg="0"/>
      <p:bldP spid="6166" grpId="0" bldLvl="0" autoUpdateAnimBg="0"/>
      <p:bldP spid="6167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5400"/>
            <a:ext cx="9144000" cy="6883400"/>
          </a:xfrm>
        </p:spPr>
        <p:txBody>
          <a:bodyPr/>
          <a:lstStyle/>
          <a:p>
            <a:r>
              <a:rPr lang="zh-CN" altLang="en-US" sz="6000" b="1"/>
              <a:t>  What's the difference        between </a:t>
            </a:r>
            <a:r>
              <a:rPr lang="zh-CN" altLang="en-US" sz="6000" b="1">
                <a:solidFill>
                  <a:srgbClr val="FF0000"/>
                </a:solidFill>
              </a:rPr>
              <a:t>happen </a:t>
            </a:r>
            <a:r>
              <a:rPr lang="zh-CN" altLang="en-US" sz="6000" b="1"/>
              <a:t>and </a:t>
            </a:r>
            <a:r>
              <a:rPr lang="zh-CN" altLang="en-US" sz="6000" b="1">
                <a:solidFill>
                  <a:srgbClr val="FF0000"/>
                </a:solidFill>
              </a:rPr>
              <a:t>take place</a:t>
            </a:r>
            <a:r>
              <a:rPr lang="zh-CN" altLang="en-US" sz="6000" b="1"/>
              <a:t> 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-22225"/>
            <a:ext cx="8928100" cy="6908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zh-CN" altLang="en-US" sz="4400" b="1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4400" b="1">
                <a:solidFill>
                  <a:srgbClr val="FF0000"/>
                </a:solidFill>
                <a:latin typeface="Comic Sans MS" pitchFamily="66" charset="0"/>
              </a:rPr>
              <a:t> 1.Competitions:TV Shows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44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Comic Sans MS" pitchFamily="66" charset="0"/>
                <a:sym typeface="Arial" pitchFamily="34" charset="0"/>
              </a:rPr>
              <a:t>2.Do a Survey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2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(1)What TV shows do you plan to watch ? What do you think of ... ?  Why?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200" b="1">
                <a:solidFill>
                  <a:srgbClr val="009900"/>
                </a:solidFill>
                <a:latin typeface="Comic Sans MS" pitchFamily="66" charset="0"/>
                <a:ea typeface="黑体" pitchFamily="49" charset="-122"/>
                <a:sym typeface="Arial" pitchFamily="34" charset="0"/>
              </a:rPr>
              <a:t> (2)We can only choose 3 best groups to be the winners !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200" b="1">
                <a:solidFill>
                  <a:srgbClr val="009900"/>
                </a:solidFill>
                <a:latin typeface="Comic Sans MS" pitchFamily="66" charset="0"/>
                <a:ea typeface="黑体" pitchFamily="49" charset="-122"/>
                <a:sym typeface="Arial" pitchFamily="34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Comic Sans MS" pitchFamily="66" charset="0"/>
                <a:ea typeface="黑体" pitchFamily="49" charset="-122"/>
              </a:rPr>
              <a:t>  </a:t>
            </a:r>
            <a:endParaRPr lang="zh-CN" altLang="en-US" sz="2000" b="1">
              <a:solidFill>
                <a:schemeClr val="tx1"/>
              </a:solidFill>
              <a:latin typeface="Comic Sans MS" pitchFamily="66" charset="0"/>
              <a:ea typeface="黑体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000" b="1">
                <a:solidFill>
                  <a:schemeClr val="tx1"/>
                </a:solidFill>
                <a:latin typeface="Comic Sans MS" pitchFamily="66" charset="0"/>
                <a:ea typeface="黑体" pitchFamily="49" charset="-122"/>
              </a:rPr>
              <a:t> </a:t>
            </a:r>
            <a:r>
              <a:rPr lang="zh-CN" altLang="en-US" sz="2800" b="1">
                <a:solidFill>
                  <a:schemeClr val="tx1"/>
                </a:solidFill>
                <a:latin typeface="Comic Sans MS" pitchFamily="66" charset="0"/>
                <a:ea typeface="黑体" pitchFamily="49" charset="-122"/>
              </a:rPr>
              <a:t> Which groups are best winners ,it's up to you </a:t>
            </a:r>
            <a:r>
              <a:rPr lang="zh-CN" altLang="en-US" sz="2800" b="1">
                <a:solidFill>
                  <a:schemeClr val="tx1"/>
                </a:solidFill>
                <a:latin typeface="Comic Sans MS" pitchFamily="66" charset="0"/>
                <a:ea typeface="黑体" pitchFamily="49" charset="-122"/>
                <a:sym typeface="Arial" pitchFamily="34" charset="0"/>
              </a:rPr>
              <a:t>,please be fair</a:t>
            </a:r>
            <a:r>
              <a:rPr lang="zh-CN" altLang="en-US" sz="2800" b="1">
                <a:solidFill>
                  <a:schemeClr val="tx1"/>
                </a:solidFill>
                <a:latin typeface="Comic Sans MS" pitchFamily="66" charset="0"/>
                <a:ea typeface="黑体" pitchFamily="49" charset="-122"/>
              </a:rPr>
              <a:t>! （公正） </a:t>
            </a:r>
            <a:r>
              <a:rPr lang="zh-CN" altLang="en-US" sz="2800" b="1">
                <a:solidFill>
                  <a:srgbClr val="FF0000"/>
                </a:solidFill>
                <a:latin typeface="Comic Sans MS" pitchFamily="66" charset="0"/>
                <a:ea typeface="黑体" pitchFamily="49" charset="-122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sb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860800"/>
            <a:ext cx="331311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psb (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3644900"/>
            <a:ext cx="3602037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圆角矩形标注 5"/>
          <p:cNvSpPr>
            <a:spLocks noChangeArrowheads="1"/>
          </p:cNvSpPr>
          <p:nvPr/>
        </p:nvSpPr>
        <p:spPr bwMode="auto">
          <a:xfrm>
            <a:off x="34925" y="1341438"/>
            <a:ext cx="3779838" cy="1870075"/>
          </a:xfrm>
          <a:prstGeom prst="wedgeRoundRectCallout">
            <a:avLst>
              <a:gd name="adj1" fmla="val 31120"/>
              <a:gd name="adj2" fmla="val 107491"/>
              <a:gd name="adj3" fmla="val 16667"/>
            </a:avLst>
          </a:prstGeom>
          <a:solidFill>
            <a:srgbClr val="0066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>
                <a:solidFill>
                  <a:schemeClr val="bg1"/>
                </a:solidFill>
                <a:cs typeface="Times New Roman" pitchFamily="18" charset="0"/>
              </a:rPr>
              <a:t>What did you do in </a:t>
            </a:r>
            <a:r>
              <a:rPr lang="zh-CN" altLang="en-US" sz="3600" b="1">
                <a:solidFill>
                  <a:schemeClr val="bg1"/>
                </a:solidFill>
              </a:rPr>
              <a:t>this </a:t>
            </a:r>
            <a:r>
              <a:rPr lang="en-US" sz="3600" b="1">
                <a:solidFill>
                  <a:schemeClr val="bg1"/>
                </a:solidFill>
                <a:cs typeface="Times New Roman" pitchFamily="18" charset="0"/>
              </a:rPr>
              <a:t>class today?</a:t>
            </a:r>
            <a:endParaRPr lang="zh-CN" altLang="en-US" sz="3600" b="1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221" name="圆角矩形标注 6"/>
          <p:cNvSpPr>
            <a:spLocks noChangeArrowheads="1"/>
          </p:cNvSpPr>
          <p:nvPr/>
        </p:nvSpPr>
        <p:spPr bwMode="auto">
          <a:xfrm>
            <a:off x="4068763" y="1196975"/>
            <a:ext cx="5113337" cy="2735263"/>
          </a:xfrm>
          <a:prstGeom prst="wedgeRoundRectCallout">
            <a:avLst>
              <a:gd name="adj1" fmla="val -32565"/>
              <a:gd name="adj2" fmla="val 71884"/>
              <a:gd name="adj3" fmla="val 16667"/>
            </a:avLst>
          </a:prstGeom>
          <a:solidFill>
            <a:srgbClr val="FFCC99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>
                <a:cs typeface="Times New Roman" pitchFamily="18" charset="0"/>
              </a:rPr>
              <a:t>We had a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discuss</a:t>
            </a:r>
            <a:r>
              <a:rPr lang="en-US" sz="3600" b="1">
                <a:solidFill>
                  <a:srgbClr val="FF0000"/>
                </a:solidFill>
                <a:cs typeface="Times New Roman" pitchFamily="18" charset="0"/>
              </a:rPr>
              <a:t>ion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3600" b="1">
                <a:cs typeface="Times New Roman" pitchFamily="18" charset="0"/>
              </a:rPr>
              <a:t>about </a:t>
            </a:r>
            <a:r>
              <a:rPr lang="zh-CN" altLang="en-US" sz="3600" b="1"/>
              <a:t>_______</a:t>
            </a:r>
            <a:r>
              <a:rPr lang="en-US" sz="3600" b="1">
                <a:cs typeface="Times New Roman" pitchFamily="18" charset="0"/>
              </a:rPr>
              <a:t>.</a:t>
            </a:r>
            <a:r>
              <a:rPr lang="zh-CN" altLang="en-US" sz="3600" b="1"/>
              <a:t> </a:t>
            </a:r>
            <a:r>
              <a:rPr lang="zh-CN" altLang="en-US" sz="3600" b="1">
                <a:latin typeface="宋体" pitchFamily="2" charset="-122"/>
                <a:sym typeface="宋体" pitchFamily="2" charset="-122"/>
              </a:rPr>
              <a:t>I</a:t>
            </a:r>
            <a:r>
              <a:rPr lang="zh-CN" altLang="en-US" sz="3600" b="1">
                <a:sym typeface="宋体" pitchFamily="2" charset="-122"/>
              </a:rPr>
              <a:t> like_____and________.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156325" y="1052513"/>
            <a:ext cx="2473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3600" b="1">
                <a:solidFill>
                  <a:srgbClr val="0000FF"/>
                </a:solidFill>
              </a:rPr>
              <a:t>[dis`kʌ</a:t>
            </a:r>
            <a:r>
              <a:rPr lang="en-US" sz="3600" b="1">
                <a:solidFill>
                  <a:srgbClr val="FF0000"/>
                </a:solidFill>
              </a:rPr>
              <a:t>ʃən</a:t>
            </a:r>
            <a:r>
              <a:rPr lang="en-US" sz="3600" b="1">
                <a:solidFill>
                  <a:srgbClr val="0000FF"/>
                </a:solidFill>
              </a:rPr>
              <a:t>]</a:t>
            </a:r>
            <a:r>
              <a:rPr lang="en-US" sz="3200"/>
              <a:t>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508625" y="2349500"/>
            <a:ext cx="2057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TV shows </a:t>
            </a:r>
            <a:r>
              <a:rPr lang="zh-CN" altLang="en-US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932363" y="2997200"/>
            <a:ext cx="1490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sitcoms</a:t>
            </a:r>
            <a:r>
              <a:rPr lang="zh-CN" altLang="en-US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877050" y="2925763"/>
            <a:ext cx="20875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talent shows</a:t>
            </a:r>
            <a:r>
              <a:rPr lang="zh-CN" altLang="en-US" sz="28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  <a:r>
              <a:rPr lang="zh-CN" altLang="en-US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763713" y="260350"/>
            <a:ext cx="6054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FF"/>
                </a:solidFill>
                <a:latin typeface="Comic Sans MS" pitchFamily="66" charset="0"/>
                <a:ea typeface="黑体" pitchFamily="49" charset="-122"/>
              </a:rPr>
              <a:t>Make a conversation</a:t>
            </a:r>
            <a:r>
              <a:rPr lang="zh-CN" altLang="en-US" sz="4400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  <a:r>
              <a:rPr lang="zh-CN" altLang="en-US" b="1">
                <a:solidFill>
                  <a:srgbClr val="0033CC"/>
                </a:solidFill>
                <a:latin typeface="Comic Sans MS" pitchFamily="66" charset="0"/>
                <a:ea typeface="黑体" pitchFamily="49" charset="-122"/>
              </a:rPr>
              <a:t>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 autoUpdateAnimBg="0"/>
      <p:bldP spid="9221" grpId="0" bldLvl="0" animBg="1" autoUpdateAnimBg="0"/>
      <p:bldP spid="9222" grpId="0" bldLvl="0" autoUpdateAnimBg="0"/>
      <p:bldP spid="9223" grpId="0" bldLvl="0" autoUpdateAnimBg="0"/>
      <p:bldP spid="9224" grpId="0" bldLvl="0" autoUpdateAnimBg="0"/>
      <p:bldP spid="922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s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3933825"/>
            <a:ext cx="3240088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psb (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7925"/>
            <a:ext cx="2879725" cy="31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圆角矩形标注 5"/>
          <p:cNvSpPr>
            <a:spLocks noChangeArrowheads="1"/>
          </p:cNvSpPr>
          <p:nvPr/>
        </p:nvSpPr>
        <p:spPr bwMode="auto">
          <a:xfrm>
            <a:off x="0" y="117475"/>
            <a:ext cx="4032250" cy="3168650"/>
          </a:xfrm>
          <a:prstGeom prst="wedgeRoundRectCallout">
            <a:avLst>
              <a:gd name="adj1" fmla="val 31120"/>
              <a:gd name="adj2" fmla="val 107491"/>
              <a:gd name="adj3" fmla="val 16667"/>
            </a:avLst>
          </a:prstGeom>
          <a:solidFill>
            <a:srgbClr val="0066FF"/>
          </a:solidFill>
          <a:ln w="9525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2800" b="1"/>
              <a:t>对不起，我不关注它们。我最喜欢肥皂剧，我喜欢跟随故事情节去看看后面会发生什么，我希望你们下次可以表演肥皂剧。</a:t>
            </a:r>
          </a:p>
          <a:p>
            <a:endParaRPr lang="en-US" sz="2800" b="1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245" name="圆角矩形标注 5"/>
          <p:cNvSpPr>
            <a:spLocks noChangeArrowheads="1"/>
          </p:cNvSpPr>
          <p:nvPr/>
        </p:nvSpPr>
        <p:spPr bwMode="auto">
          <a:xfrm>
            <a:off x="-34925" y="117475"/>
            <a:ext cx="4030663" cy="3168650"/>
          </a:xfrm>
          <a:prstGeom prst="wedgeRoundRectCallout">
            <a:avLst>
              <a:gd name="adj1" fmla="val 31120"/>
              <a:gd name="adj2" fmla="val 107491"/>
              <a:gd name="adj3" fmla="val 16667"/>
            </a:avLst>
          </a:prstGeom>
          <a:solidFill>
            <a:srgbClr val="0066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 b="1">
                <a:solidFill>
                  <a:schemeClr val="bg1"/>
                </a:solidFill>
              </a:rPr>
              <a:t>Sorry</a:t>
            </a:r>
            <a:r>
              <a:rPr lang="en-US" sz="2800" b="1">
                <a:solidFill>
                  <a:schemeClr val="bg1"/>
                </a:solidFill>
                <a:cs typeface="Times New Roman" pitchFamily="18" charset="0"/>
              </a:rPr>
              <a:t>,</a:t>
            </a:r>
            <a:r>
              <a:rPr lang="zh-CN" altLang="en-US" sz="2800" b="1">
                <a:solidFill>
                  <a:schemeClr val="bg1"/>
                </a:solidFill>
              </a:rPr>
              <a:t> </a:t>
            </a:r>
            <a:r>
              <a:rPr lang="en-US" sz="2800" b="1">
                <a:solidFill>
                  <a:schemeClr val="bg1"/>
                </a:solidFill>
                <a:cs typeface="Times New Roman" pitchFamily="18" charset="0"/>
              </a:rPr>
              <a:t>I </a:t>
            </a:r>
            <a:r>
              <a:rPr lang="zh-CN" altLang="en-US" sz="2800" b="1">
                <a:solidFill>
                  <a:schemeClr val="bg1"/>
                </a:solidFill>
              </a:rPr>
              <a:t>don't mind </a:t>
            </a:r>
            <a:r>
              <a:rPr lang="en-US" sz="2800" b="1">
                <a:solidFill>
                  <a:schemeClr val="bg1"/>
                </a:solidFill>
                <a:cs typeface="Times New Roman" pitchFamily="18" charset="0"/>
              </a:rPr>
              <a:t>them. I love soap operas</a:t>
            </a:r>
            <a:r>
              <a:rPr lang="zh-CN" altLang="en-US" sz="2800" b="1">
                <a:solidFill>
                  <a:schemeClr val="bg1"/>
                </a:solidFill>
              </a:rPr>
              <a:t> best</a:t>
            </a:r>
            <a:r>
              <a:rPr lang="en-US" sz="2800" b="1">
                <a:solidFill>
                  <a:schemeClr val="bg1"/>
                </a:solidFill>
                <a:cs typeface="Times New Roman" pitchFamily="18" charset="0"/>
              </a:rPr>
              <a:t>. I like to follow the story and see what happened next.</a:t>
            </a:r>
            <a:r>
              <a:rPr lang="zh-CN" altLang="en-US" sz="2800" b="1">
                <a:solidFill>
                  <a:schemeClr val="bg1"/>
                </a:solidFill>
              </a:rPr>
              <a:t>I wish you can act  them next time.</a:t>
            </a:r>
            <a:endParaRPr lang="en-US" sz="2800" b="1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246" name="圆角矩形标注 6"/>
          <p:cNvSpPr>
            <a:spLocks noChangeArrowheads="1"/>
          </p:cNvSpPr>
          <p:nvPr/>
        </p:nvSpPr>
        <p:spPr bwMode="auto">
          <a:xfrm>
            <a:off x="3924300" y="476250"/>
            <a:ext cx="5400675" cy="2736850"/>
          </a:xfrm>
          <a:prstGeom prst="wedgeRoundRectCallout">
            <a:avLst>
              <a:gd name="adj1" fmla="val -32565"/>
              <a:gd name="adj2" fmla="val 71884"/>
              <a:gd name="adj3" fmla="val 16667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3600" b="1"/>
              <a:t>嗯, 我不关注肥皂剧。但我最喜欢的节目是新闻和脱口秀节目.</a:t>
            </a:r>
          </a:p>
        </p:txBody>
      </p:sp>
      <p:sp>
        <p:nvSpPr>
          <p:cNvPr id="10247" name="圆角矩形标注 6"/>
          <p:cNvSpPr>
            <a:spLocks noChangeArrowheads="1"/>
          </p:cNvSpPr>
          <p:nvPr/>
        </p:nvSpPr>
        <p:spPr bwMode="auto">
          <a:xfrm>
            <a:off x="3924300" y="476250"/>
            <a:ext cx="5400675" cy="2736850"/>
          </a:xfrm>
          <a:prstGeom prst="wedgeRoundRectCallout">
            <a:avLst>
              <a:gd name="adj1" fmla="val -32565"/>
              <a:gd name="adj2" fmla="val 71884"/>
              <a:gd name="adj3" fmla="val 16667"/>
            </a:avLst>
          </a:prstGeom>
          <a:solidFill>
            <a:srgbClr val="FFCC99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zh-CN" sz="3600" b="1"/>
              <a:t>Well, I don`t mind soap operas.but my favorite TV shows are the news and talk shows.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1" bldLvl="0" animBg="1" autoUpdateAnimBg="0"/>
      <p:bldP spid="10245" grpId="0" bldLvl="0" animBg="1" autoUpdateAnimBg="0"/>
      <p:bldP spid="10246" grpId="1" bldLvl="0" animBg="1" autoUpdateAnimBg="0"/>
      <p:bldP spid="10247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sb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789363"/>
            <a:ext cx="41052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psb (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2025"/>
            <a:ext cx="3744912" cy="325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圆角矩形标注 5"/>
          <p:cNvSpPr>
            <a:spLocks noChangeArrowheads="1"/>
          </p:cNvSpPr>
          <p:nvPr/>
        </p:nvSpPr>
        <p:spPr bwMode="auto">
          <a:xfrm>
            <a:off x="107950" y="117475"/>
            <a:ext cx="3816350" cy="2952750"/>
          </a:xfrm>
          <a:prstGeom prst="wedgeRoundRectCallout">
            <a:avLst>
              <a:gd name="adj1" fmla="val 31120"/>
              <a:gd name="adj2" fmla="val 107491"/>
              <a:gd name="adj3" fmla="val 16667"/>
            </a:avLst>
          </a:prstGeom>
          <a:solidFill>
            <a:srgbClr val="0066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zh-CN" sz="2800" b="1">
                <a:solidFill>
                  <a:schemeClr val="bg1"/>
                </a:solidFill>
              </a:rPr>
              <a:t>They are boring!</a:t>
            </a:r>
          </a:p>
        </p:txBody>
      </p:sp>
      <p:sp>
        <p:nvSpPr>
          <p:cNvPr id="11269" name="圆角矩形标注 6"/>
          <p:cNvSpPr>
            <a:spLocks noChangeArrowheads="1"/>
          </p:cNvSpPr>
          <p:nvPr/>
        </p:nvSpPr>
        <p:spPr bwMode="auto">
          <a:xfrm>
            <a:off x="4067175" y="476250"/>
            <a:ext cx="4932363" cy="3241675"/>
          </a:xfrm>
          <a:prstGeom prst="wedgeRoundRectCallout">
            <a:avLst>
              <a:gd name="adj1" fmla="val -32565"/>
              <a:gd name="adj2" fmla="val 71884"/>
              <a:gd name="adj3" fmla="val 16667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3600" b="1"/>
              <a:t>嗯,他们可能不是非常精彩。但你可以期待从中学到许多（东西）。我希望有一天成为一名电视记者。</a:t>
            </a:r>
          </a:p>
        </p:txBody>
      </p:sp>
      <p:sp>
        <p:nvSpPr>
          <p:cNvPr id="11270" name="圆角矩形标注 6"/>
          <p:cNvSpPr>
            <a:spLocks noChangeArrowheads="1"/>
          </p:cNvSpPr>
          <p:nvPr/>
        </p:nvSpPr>
        <p:spPr bwMode="auto">
          <a:xfrm>
            <a:off x="4067175" y="476250"/>
            <a:ext cx="4930775" cy="3240088"/>
          </a:xfrm>
          <a:prstGeom prst="wedgeRoundRectCallout">
            <a:avLst>
              <a:gd name="adj1" fmla="val -32565"/>
              <a:gd name="adj2" fmla="val 71884"/>
              <a:gd name="adj3" fmla="val 16667"/>
            </a:avLst>
          </a:prstGeom>
          <a:solidFill>
            <a:srgbClr val="FFCC99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600" b="1"/>
              <a:t>Well ,they may not be very exciting , but you can except to learn a lot from them .I hope to be a TV reporter one day 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nimBg="1" autoUpdateAnimBg="0"/>
      <p:bldP spid="11269" grpId="0" bldLvl="0" animBg="1" autoUpdateAnimBg="0"/>
      <p:bldP spid="11270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800" b="1">
                <a:solidFill>
                  <a:srgbClr val="FF00FF"/>
                </a:solidFill>
                <a:latin typeface="Comic Sans MS" pitchFamily="66" charset="0"/>
              </a:rPr>
              <a:t>Talk about any other things besides TV Shows:</a:t>
            </a:r>
          </a:p>
          <a:p>
            <a:pPr>
              <a:buFontTx/>
              <a:buNone/>
            </a:pPr>
            <a:r>
              <a:rPr lang="zh-CN" altLang="en-US" sz="4800" b="1">
                <a:latin typeface="Comic Sans MS" pitchFamily="66" charset="0"/>
              </a:rPr>
              <a:t> what do you think of animals/...? Why?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云平台介绍及演示PPT模板">
  <a:themeElements>
    <a:clrScheme name="云平台介绍及演示PPT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云平台介绍及演示PPT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云平台介绍及演示PPT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云平台介绍及演示PPT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云平台介绍及演示PPT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云平台介绍及演示PPT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云平台介绍及演示PPT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云平台介绍及演示PPT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云平台介绍及演示PPT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Office PowerPoint</Application>
  <PresentationFormat>全屏显示(4:3)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Calibri</vt:lpstr>
      <vt:lpstr>Comic Sans MS</vt:lpstr>
      <vt:lpstr>Courier New</vt:lpstr>
      <vt:lpstr>Arial Black</vt:lpstr>
      <vt:lpstr>黑体</vt:lpstr>
      <vt:lpstr>Kingsoft Phonetic Plain</vt:lpstr>
      <vt:lpstr>Verdana</vt:lpstr>
      <vt:lpstr>MS PGothic</vt:lpstr>
      <vt:lpstr>Trebuchet MS</vt:lpstr>
      <vt:lpstr>GungsuhChe</vt:lpstr>
      <vt:lpstr>隶书</vt:lpstr>
      <vt:lpstr>楷体_GB2312</vt:lpstr>
      <vt:lpstr>Dotum</vt:lpstr>
      <vt:lpstr>微软雅黑</vt:lpstr>
      <vt:lpstr>Courier New</vt:lpstr>
      <vt:lpstr>Courier New</vt:lpstr>
      <vt:lpstr>Dotum</vt:lpstr>
      <vt:lpstr>云平台介绍及演示PPT模板</vt:lpstr>
      <vt:lpstr>PowerPoint 演示文稿</vt:lpstr>
      <vt:lpstr>PowerPoint 演示文稿</vt:lpstr>
      <vt:lpstr>PowerPoint 演示文稿</vt:lpstr>
      <vt:lpstr>  What's the difference        between happen and take place 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summarize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1</cp:revision>
  <dcterms:modified xsi:type="dcterms:W3CDTF">2015-08-12T06:38:37Z</dcterms:modified>
</cp:coreProperties>
</file>